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aa286654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6aa286654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aa2866543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6aa2866543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6aa2866543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6aa2866543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6aa2866543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6aa2866543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aa2866543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aa286654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aa2866543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aa286654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aa2866543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aa2866543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6aa2866543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6aa2866543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6aa286654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6aa286654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aa286654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6aa286654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6aa286654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6aa286654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aa286654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6aa286654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6aa286654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6aa286654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6aa286654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6aa286654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6aa286654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6aa286654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6aa286654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6aa286654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6aa286654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6aa286654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6aa286654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6aa286654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aa286654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6aa286654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6.jpg"/><Relationship Id="rId4" Type="http://schemas.openxmlformats.org/officeDocument/2006/relationships/image" Target="../media/image2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4.jpg"/><Relationship Id="rId4"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jp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311700" y="6375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         </a:t>
            </a:r>
            <a:r>
              <a:rPr b="1" i="1" lang="en"/>
              <a:t>HOTBYTE</a:t>
            </a:r>
            <a:r>
              <a:rPr lang="en"/>
              <a:t> - </a:t>
            </a:r>
            <a:r>
              <a:rPr i="1" lang="en" sz="2600"/>
              <a:t>Food ordering application</a:t>
            </a:r>
            <a:endParaRPr i="1" sz="2600"/>
          </a:p>
        </p:txBody>
      </p:sp>
      <p:sp>
        <p:nvSpPr>
          <p:cNvPr id="55" name="Google Shape;55;p13"/>
          <p:cNvSpPr txBox="1"/>
          <p:nvPr>
            <p:ph idx="1" type="subTitle"/>
          </p:nvPr>
        </p:nvSpPr>
        <p:spPr>
          <a:xfrm>
            <a:off x="962825" y="1952125"/>
            <a:ext cx="8520600" cy="2891400"/>
          </a:xfrm>
          <a:prstGeom prst="rect">
            <a:avLst/>
          </a:prstGeom>
        </p:spPr>
        <p:txBody>
          <a:bodyPr anchorCtr="0" anchor="t" bIns="91425" lIns="91425" spcFirstLastPara="1" rIns="91425" wrap="square" tIns="91425">
            <a:normAutofit fontScale="85000" lnSpcReduction="20000"/>
          </a:bodyPr>
          <a:lstStyle/>
          <a:p>
            <a:pPr indent="0" lvl="0" marL="0" rtl="0" algn="l">
              <a:lnSpc>
                <a:spcPct val="80000"/>
              </a:lnSpc>
              <a:spcBef>
                <a:spcPts val="0"/>
              </a:spcBef>
              <a:spcAft>
                <a:spcPts val="0"/>
              </a:spcAft>
              <a:buNone/>
            </a:pPr>
            <a:r>
              <a:rPr b="1" lang="en" sz="2400"/>
              <a:t>Team members:</a:t>
            </a:r>
            <a:endParaRPr b="1"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t/>
            </a:r>
            <a:endParaRPr sz="2400"/>
          </a:p>
          <a:p>
            <a:pPr indent="-358140" lvl="0" marL="457200" rtl="0" algn="l">
              <a:lnSpc>
                <a:spcPct val="80000"/>
              </a:lnSpc>
              <a:spcBef>
                <a:spcPts val="0"/>
              </a:spcBef>
              <a:spcAft>
                <a:spcPts val="0"/>
              </a:spcAft>
              <a:buSzPct val="100000"/>
              <a:buAutoNum type="arabicPeriod"/>
            </a:pPr>
            <a:r>
              <a:rPr lang="en" sz="2400"/>
              <a:t>Nipurna Bandi</a:t>
            </a:r>
            <a:endParaRPr sz="2400"/>
          </a:p>
          <a:p>
            <a:pPr indent="0" lvl="0" marL="45720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rPr lang="en" sz="2400"/>
              <a:t>2.   Siddhi Kasbekar</a:t>
            </a:r>
            <a:endParaRPr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rPr b="1" lang="en" sz="2400"/>
              <a:t>Mentor:</a:t>
            </a:r>
            <a:endParaRPr b="1"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rPr lang="en" sz="2400"/>
              <a:t>Javeed Mohammed Husnuddin</a:t>
            </a:r>
            <a:endParaRPr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t/>
            </a:r>
            <a:endParaRPr sz="2400"/>
          </a:p>
          <a:p>
            <a:pPr indent="0" lvl="0" marL="0" rtl="0" algn="l">
              <a:lnSpc>
                <a:spcPct val="80000"/>
              </a:lnSpc>
              <a:spcBef>
                <a:spcPts val="0"/>
              </a:spcBef>
              <a:spcAft>
                <a:spcPts val="0"/>
              </a:spcAft>
              <a:buNone/>
            </a:pPr>
            <a:r>
              <a:t/>
            </a:r>
            <a:endParaRPr sz="2400"/>
          </a:p>
        </p:txBody>
      </p:sp>
      <p:pic>
        <p:nvPicPr>
          <p:cNvPr id="56" name="Google Shape;56;p13"/>
          <p:cNvPicPr preferRelativeResize="0"/>
          <p:nvPr/>
        </p:nvPicPr>
        <p:blipFill>
          <a:blip r:embed="rId3">
            <a:alphaModFix/>
          </a:blip>
          <a:stretch>
            <a:fillRect/>
          </a:stretch>
        </p:blipFill>
        <p:spPr>
          <a:xfrm>
            <a:off x="5067375" y="1151675"/>
            <a:ext cx="3928050" cy="3928050"/>
          </a:xfrm>
          <a:prstGeom prst="rect">
            <a:avLst/>
          </a:prstGeom>
          <a:noFill/>
          <a:ln>
            <a:noFill/>
          </a:ln>
        </p:spPr>
      </p:pic>
      <p:pic>
        <p:nvPicPr>
          <p:cNvPr id="57" name="Google Shape;57;p13"/>
          <p:cNvPicPr preferRelativeResize="0"/>
          <p:nvPr/>
        </p:nvPicPr>
        <p:blipFill>
          <a:blip r:embed="rId4">
            <a:alphaModFix/>
          </a:blip>
          <a:stretch>
            <a:fillRect/>
          </a:stretch>
        </p:blipFill>
        <p:spPr>
          <a:xfrm>
            <a:off x="0" y="48775"/>
            <a:ext cx="1700200" cy="1700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Restaurants list</a:t>
            </a:r>
            <a:endParaRPr/>
          </a:p>
        </p:txBody>
      </p:sp>
      <p:pic>
        <p:nvPicPr>
          <p:cNvPr id="115" name="Google Shape;115;p22"/>
          <p:cNvPicPr preferRelativeResize="0"/>
          <p:nvPr/>
        </p:nvPicPr>
        <p:blipFill>
          <a:blip r:embed="rId3">
            <a:alphaModFix/>
          </a:blip>
          <a:stretch>
            <a:fillRect/>
          </a:stretch>
        </p:blipFill>
        <p:spPr>
          <a:xfrm>
            <a:off x="0" y="1652056"/>
            <a:ext cx="9144000" cy="26812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577"/>
              <a:t>    Register restaurant  form               Register Manager</a:t>
            </a:r>
            <a:r>
              <a:rPr lang="en"/>
              <a:t> form</a:t>
            </a:r>
            <a:endParaRPr/>
          </a:p>
        </p:txBody>
      </p:sp>
      <p:pic>
        <p:nvPicPr>
          <p:cNvPr id="121" name="Google Shape;121;p23"/>
          <p:cNvPicPr preferRelativeResize="0"/>
          <p:nvPr/>
        </p:nvPicPr>
        <p:blipFill>
          <a:blip r:embed="rId3">
            <a:alphaModFix/>
          </a:blip>
          <a:stretch>
            <a:fillRect/>
          </a:stretch>
        </p:blipFill>
        <p:spPr>
          <a:xfrm>
            <a:off x="152400" y="1170125"/>
            <a:ext cx="4132277" cy="3820975"/>
          </a:xfrm>
          <a:prstGeom prst="rect">
            <a:avLst/>
          </a:prstGeom>
          <a:noFill/>
          <a:ln>
            <a:noFill/>
          </a:ln>
        </p:spPr>
      </p:pic>
      <p:pic>
        <p:nvPicPr>
          <p:cNvPr id="122" name="Google Shape;122;p23"/>
          <p:cNvPicPr preferRelativeResize="0"/>
          <p:nvPr/>
        </p:nvPicPr>
        <p:blipFill>
          <a:blip r:embed="rId4">
            <a:alphaModFix/>
          </a:blip>
          <a:stretch>
            <a:fillRect/>
          </a:stretch>
        </p:blipFill>
        <p:spPr>
          <a:xfrm>
            <a:off x="4437075" y="1209175"/>
            <a:ext cx="4554526" cy="3820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a:t>
            </a:r>
            <a:r>
              <a:rPr lang="en" sz="2577"/>
              <a:t>Add menu item form                     Add category form</a:t>
            </a:r>
            <a:endParaRPr sz="2577"/>
          </a:p>
        </p:txBody>
      </p:sp>
      <p:pic>
        <p:nvPicPr>
          <p:cNvPr id="128" name="Google Shape;128;p24"/>
          <p:cNvPicPr preferRelativeResize="0"/>
          <p:nvPr/>
        </p:nvPicPr>
        <p:blipFill>
          <a:blip r:embed="rId3">
            <a:alphaModFix/>
          </a:blip>
          <a:stretch>
            <a:fillRect/>
          </a:stretch>
        </p:blipFill>
        <p:spPr>
          <a:xfrm>
            <a:off x="311700" y="1170125"/>
            <a:ext cx="3718740" cy="3820973"/>
          </a:xfrm>
          <a:prstGeom prst="rect">
            <a:avLst/>
          </a:prstGeom>
          <a:noFill/>
          <a:ln>
            <a:noFill/>
          </a:ln>
        </p:spPr>
      </p:pic>
      <p:pic>
        <p:nvPicPr>
          <p:cNvPr id="129" name="Google Shape;129;p24"/>
          <p:cNvPicPr preferRelativeResize="0"/>
          <p:nvPr/>
        </p:nvPicPr>
        <p:blipFill>
          <a:blip r:embed="rId4">
            <a:alphaModFix/>
          </a:blip>
          <a:stretch>
            <a:fillRect/>
          </a:stretch>
        </p:blipFill>
        <p:spPr>
          <a:xfrm>
            <a:off x="4182840" y="1248225"/>
            <a:ext cx="4808761" cy="296055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Customer Dashboard</a:t>
            </a:r>
            <a:endParaRPr/>
          </a:p>
        </p:txBody>
      </p:sp>
      <p:pic>
        <p:nvPicPr>
          <p:cNvPr id="135" name="Google Shape;135;p25"/>
          <p:cNvPicPr preferRelativeResize="0"/>
          <p:nvPr/>
        </p:nvPicPr>
        <p:blipFill>
          <a:blip r:embed="rId3">
            <a:alphaModFix/>
          </a:blip>
          <a:stretch>
            <a:fillRect/>
          </a:stretch>
        </p:blipFill>
        <p:spPr>
          <a:xfrm>
            <a:off x="152400" y="1170125"/>
            <a:ext cx="8839200" cy="3973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Restaurants menu list with filters</a:t>
            </a:r>
            <a:endParaRPr/>
          </a:p>
        </p:txBody>
      </p:sp>
      <p:pic>
        <p:nvPicPr>
          <p:cNvPr id="141" name="Google Shape;141;p26"/>
          <p:cNvPicPr preferRelativeResize="0"/>
          <p:nvPr/>
        </p:nvPicPr>
        <p:blipFill>
          <a:blip r:embed="rId3">
            <a:alphaModFix/>
          </a:blip>
          <a:stretch>
            <a:fillRect/>
          </a:stretch>
        </p:blipFill>
        <p:spPr>
          <a:xfrm>
            <a:off x="487213" y="1170125"/>
            <a:ext cx="8169566" cy="38209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Customer cart</a:t>
            </a:r>
            <a:endParaRPr/>
          </a:p>
        </p:txBody>
      </p:sp>
      <p:pic>
        <p:nvPicPr>
          <p:cNvPr id="147" name="Google Shape;147;p27"/>
          <p:cNvPicPr preferRelativeResize="0"/>
          <p:nvPr/>
        </p:nvPicPr>
        <p:blipFill>
          <a:blip r:embed="rId3">
            <a:alphaModFix/>
          </a:blip>
          <a:stretch>
            <a:fillRect/>
          </a:stretch>
        </p:blipFill>
        <p:spPr>
          <a:xfrm>
            <a:off x="152400" y="1170125"/>
            <a:ext cx="8839200" cy="31281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Checkout page</a:t>
            </a:r>
            <a:endParaRPr/>
          </a:p>
        </p:txBody>
      </p:sp>
      <p:pic>
        <p:nvPicPr>
          <p:cNvPr id="153" name="Google Shape;153;p28"/>
          <p:cNvPicPr preferRelativeResize="0"/>
          <p:nvPr/>
        </p:nvPicPr>
        <p:blipFill>
          <a:blip r:embed="rId3">
            <a:alphaModFix/>
          </a:blip>
          <a:stretch>
            <a:fillRect/>
          </a:stretch>
        </p:blipFill>
        <p:spPr>
          <a:xfrm>
            <a:off x="152400" y="1435925"/>
            <a:ext cx="8839200" cy="338375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Card Payment </a:t>
            </a:r>
            <a:endParaRPr/>
          </a:p>
        </p:txBody>
      </p:sp>
      <p:pic>
        <p:nvPicPr>
          <p:cNvPr id="159" name="Google Shape;159;p29"/>
          <p:cNvPicPr preferRelativeResize="0"/>
          <p:nvPr/>
        </p:nvPicPr>
        <p:blipFill>
          <a:blip r:embed="rId3">
            <a:alphaModFix/>
          </a:blip>
          <a:stretch>
            <a:fillRect/>
          </a:stretch>
        </p:blipFill>
        <p:spPr>
          <a:xfrm>
            <a:off x="1434725" y="1322525"/>
            <a:ext cx="7050510" cy="38209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Order </a:t>
            </a:r>
            <a:r>
              <a:rPr lang="en"/>
              <a:t>placed</a:t>
            </a:r>
            <a:r>
              <a:rPr lang="en"/>
              <a:t> </a:t>
            </a:r>
            <a:endParaRPr/>
          </a:p>
        </p:txBody>
      </p:sp>
      <p:pic>
        <p:nvPicPr>
          <p:cNvPr id="165" name="Google Shape;165;p30"/>
          <p:cNvPicPr preferRelativeResize="0"/>
          <p:nvPr/>
        </p:nvPicPr>
        <p:blipFill>
          <a:blip r:embed="rId3">
            <a:alphaModFix/>
          </a:blip>
          <a:stretch>
            <a:fillRect/>
          </a:stretch>
        </p:blipFill>
        <p:spPr>
          <a:xfrm>
            <a:off x="2278900" y="1183400"/>
            <a:ext cx="4717790"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Orders list</a:t>
            </a:r>
            <a:endParaRPr/>
          </a:p>
        </p:txBody>
      </p:sp>
      <p:pic>
        <p:nvPicPr>
          <p:cNvPr id="171" name="Google Shape;171;p31"/>
          <p:cNvPicPr preferRelativeResize="0"/>
          <p:nvPr/>
        </p:nvPicPr>
        <p:blipFill>
          <a:blip r:embed="rId3">
            <a:alphaModFix/>
          </a:blip>
          <a:stretch>
            <a:fillRect/>
          </a:stretch>
        </p:blipFill>
        <p:spPr>
          <a:xfrm>
            <a:off x="261613" y="1170125"/>
            <a:ext cx="8620766" cy="3820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27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3" name="Google Shape;63;p14"/>
          <p:cNvSpPr txBox="1"/>
          <p:nvPr>
            <p:ph idx="1" type="body"/>
          </p:nvPr>
        </p:nvSpPr>
        <p:spPr>
          <a:xfrm>
            <a:off x="311700" y="896025"/>
            <a:ext cx="8520600" cy="42954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b="1" lang="en" sz="1942"/>
              <a:t>1.Problem Statement:</a:t>
            </a:r>
            <a:endParaRPr b="1" sz="1942"/>
          </a:p>
          <a:p>
            <a:pPr indent="0" lvl="0" marL="0" rtl="0" algn="l">
              <a:spcBef>
                <a:spcPts val="1200"/>
              </a:spcBef>
              <a:spcAft>
                <a:spcPts val="0"/>
              </a:spcAft>
              <a:buNone/>
            </a:pPr>
            <a:r>
              <a:rPr lang="en"/>
              <a:t>To develop a state-of-the-art full stack web application for online food ordering.The goal is to provide customers with a seamless and user-friendly platform for ordering food online, enhancing their overall dining experience. </a:t>
            </a:r>
            <a:endParaRPr/>
          </a:p>
          <a:p>
            <a:pPr indent="0" lvl="0" marL="0" rtl="0" algn="l">
              <a:spcBef>
                <a:spcPts val="1200"/>
              </a:spcBef>
              <a:spcAft>
                <a:spcPts val="0"/>
              </a:spcAft>
              <a:buNone/>
            </a:pPr>
            <a:r>
              <a:rPr b="1" lang="en" sz="1942"/>
              <a:t>2.Technologies and platforms used:</a:t>
            </a:r>
            <a:endParaRPr b="1" sz="1942"/>
          </a:p>
          <a:p>
            <a:pPr indent="0" lvl="0" marL="0" rtl="0" algn="l">
              <a:spcBef>
                <a:spcPts val="1200"/>
              </a:spcBef>
              <a:spcAft>
                <a:spcPts val="0"/>
              </a:spcAft>
              <a:buNone/>
            </a:pPr>
            <a:r>
              <a:rPr lang="en"/>
              <a:t>-Frontend: Angular, Html, css,Bootstrap</a:t>
            </a:r>
            <a:endParaRPr/>
          </a:p>
          <a:p>
            <a:pPr indent="0" lvl="0" marL="0" rtl="0" algn="l">
              <a:spcBef>
                <a:spcPts val="1200"/>
              </a:spcBef>
              <a:spcAft>
                <a:spcPts val="0"/>
              </a:spcAft>
              <a:buNone/>
            </a:pPr>
            <a:r>
              <a:rPr lang="en"/>
              <a:t>-Backend: Spring boot</a:t>
            </a:r>
            <a:endParaRPr/>
          </a:p>
          <a:p>
            <a:pPr indent="0" lvl="0" marL="0" rtl="0" algn="l">
              <a:spcBef>
                <a:spcPts val="1200"/>
              </a:spcBef>
              <a:spcAft>
                <a:spcPts val="0"/>
              </a:spcAft>
              <a:buNone/>
            </a:pPr>
            <a:r>
              <a:rPr lang="en"/>
              <a:t>-Database: MySql</a:t>
            </a:r>
            <a:endParaRPr/>
          </a:p>
          <a:p>
            <a:pPr indent="0" lvl="0" marL="0" rtl="0" algn="l">
              <a:spcBef>
                <a:spcPts val="1200"/>
              </a:spcBef>
              <a:spcAft>
                <a:spcPts val="0"/>
              </a:spcAft>
              <a:buNone/>
            </a:pPr>
            <a:r>
              <a:rPr lang="en"/>
              <a:t>Authentication: JSON Web Tokens (JWT) for secure user authentication</a:t>
            </a:r>
            <a:endParaRPr/>
          </a:p>
          <a:p>
            <a:pPr indent="0" lvl="0" marL="0" rtl="0" algn="l">
              <a:spcBef>
                <a:spcPts val="1200"/>
              </a:spcBef>
              <a:spcAft>
                <a:spcPts val="0"/>
              </a:spcAft>
              <a:buNone/>
            </a:pPr>
            <a:r>
              <a:rPr lang="en"/>
              <a:t>-Source code management(SCM): Git</a:t>
            </a:r>
            <a:endParaRPr/>
          </a:p>
          <a:p>
            <a:pPr indent="0" lvl="0" marL="0" rtl="0" algn="l">
              <a:spcBef>
                <a:spcPts val="1200"/>
              </a:spcBef>
              <a:spcAft>
                <a:spcPts val="0"/>
              </a:spcAft>
              <a:buNone/>
            </a:pPr>
            <a:r>
              <a:rPr lang="en"/>
              <a:t>-Code quality check : sonarlint</a:t>
            </a:r>
            <a:endParaRPr/>
          </a:p>
          <a:p>
            <a:pPr indent="0" lvl="0" marL="0" rtl="0" algn="l">
              <a:spcBef>
                <a:spcPts val="1200"/>
              </a:spcBef>
              <a:spcAft>
                <a:spcPts val="0"/>
              </a:spcAft>
              <a:buNone/>
            </a:pPr>
            <a:r>
              <a:rPr lang="en"/>
              <a:t>-IDE : STS, VScode</a:t>
            </a:r>
            <a:endParaRPr/>
          </a:p>
          <a:p>
            <a:pPr indent="0" lvl="0" marL="0" rtl="0" algn="l">
              <a:spcBef>
                <a:spcPts val="1200"/>
              </a:spcBef>
              <a:spcAft>
                <a:spcPts val="1200"/>
              </a:spcAft>
              <a:buNone/>
            </a:pPr>
            <a:r>
              <a:t/>
            </a:r>
            <a:endParaRPr/>
          </a:p>
        </p:txBody>
      </p:sp>
      <p:pic>
        <p:nvPicPr>
          <p:cNvPr id="64" name="Google Shape;64;p14"/>
          <p:cNvPicPr preferRelativeResize="0"/>
          <p:nvPr/>
        </p:nvPicPr>
        <p:blipFill>
          <a:blip r:embed="rId3">
            <a:alphaModFix/>
          </a:blip>
          <a:stretch>
            <a:fillRect/>
          </a:stretch>
        </p:blipFill>
        <p:spPr>
          <a:xfrm>
            <a:off x="4923825" y="1423075"/>
            <a:ext cx="4220174" cy="42201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Order history</a:t>
            </a:r>
            <a:endParaRPr/>
          </a:p>
        </p:txBody>
      </p:sp>
      <p:pic>
        <p:nvPicPr>
          <p:cNvPr id="177" name="Google Shape;177;p32"/>
          <p:cNvPicPr preferRelativeResize="0"/>
          <p:nvPr/>
        </p:nvPicPr>
        <p:blipFill>
          <a:blip r:embed="rId3">
            <a:alphaModFix/>
          </a:blip>
          <a:stretch>
            <a:fillRect/>
          </a:stretch>
        </p:blipFill>
        <p:spPr>
          <a:xfrm>
            <a:off x="468950" y="1322525"/>
            <a:ext cx="8206099" cy="3972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idx="1" type="body"/>
          </p:nvPr>
        </p:nvSpPr>
        <p:spPr>
          <a:xfrm>
            <a:off x="274025" y="341450"/>
            <a:ext cx="8558100" cy="455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1700"/>
              <a:t>3. Scope: </a:t>
            </a:r>
            <a:endParaRPr/>
          </a:p>
          <a:p>
            <a:pPr indent="0" lvl="0" marL="0" rtl="0" algn="l">
              <a:spcBef>
                <a:spcPts val="1200"/>
              </a:spcBef>
              <a:spcAft>
                <a:spcPts val="0"/>
              </a:spcAft>
              <a:buNone/>
            </a:pPr>
            <a:r>
              <a:rPr lang="en" sz="1400"/>
              <a:t>1. User Registration and Authentication: Allow users to register, log in, and securely manage their accounts. </a:t>
            </a:r>
            <a:endParaRPr sz="1400"/>
          </a:p>
          <a:p>
            <a:pPr indent="0" lvl="0" marL="0" rtl="0" algn="l">
              <a:spcBef>
                <a:spcPts val="1200"/>
              </a:spcBef>
              <a:spcAft>
                <a:spcPts val="0"/>
              </a:spcAft>
              <a:buNone/>
            </a:pPr>
            <a:r>
              <a:rPr lang="en" sz="1400"/>
              <a:t>2. Menu Management: Restaurant staff/admin manage menu listings, track menu, and update menu availability. menu with detailed item descriptions, prices, and images. Implement menu categorization for breakfast, lunch, and dinner, Appetizer, Main Course, Dessert, burger, pizza, Italian, Arabian etc items. </a:t>
            </a:r>
            <a:endParaRPr sz="1400"/>
          </a:p>
          <a:p>
            <a:pPr indent="0" lvl="0" marL="0" rtl="0" algn="l">
              <a:spcBef>
                <a:spcPts val="1200"/>
              </a:spcBef>
              <a:spcAft>
                <a:spcPts val="0"/>
              </a:spcAft>
              <a:buNone/>
            </a:pPr>
            <a:r>
              <a:rPr lang="en" sz="1400"/>
              <a:t>3. Efficient Order Placement: Develop user-friendly interface for customers to place food orders efficiently and should be notified by email. </a:t>
            </a:r>
            <a:endParaRPr sz="1400"/>
          </a:p>
          <a:p>
            <a:pPr indent="0" lvl="0" marL="0" rtl="0" algn="l">
              <a:spcBef>
                <a:spcPts val="1200"/>
              </a:spcBef>
              <a:spcAft>
                <a:spcPts val="0"/>
              </a:spcAft>
              <a:buNone/>
            </a:pPr>
            <a:r>
              <a:rPr lang="en" sz="1400"/>
              <a:t>4. Cart Management: Enable users to add, remove, and manage items in their carts before checkout. </a:t>
            </a:r>
            <a:endParaRPr sz="1400"/>
          </a:p>
          <a:p>
            <a:pPr indent="0" lvl="0" marL="0" rtl="0" algn="l">
              <a:spcBef>
                <a:spcPts val="1200"/>
              </a:spcBef>
              <a:spcAft>
                <a:spcPts val="0"/>
              </a:spcAft>
              <a:buNone/>
            </a:pPr>
            <a:r>
              <a:rPr lang="en" sz="1400"/>
              <a:t>5. Order Tracking: Customers can login anytime and check the status of their order.</a:t>
            </a:r>
            <a:endParaRPr sz="1400"/>
          </a:p>
          <a:p>
            <a:pPr indent="0" lvl="0" marL="0" rtl="0" algn="l">
              <a:spcBef>
                <a:spcPts val="1200"/>
              </a:spcBef>
              <a:spcAft>
                <a:spcPts val="0"/>
              </a:spcAft>
              <a:buNone/>
            </a:pPr>
            <a:r>
              <a:rPr lang="en" sz="1400"/>
              <a:t>6. Restaurant Management: Restaurant can add menu and fix the discount price for the menu.</a:t>
            </a:r>
            <a:endParaRPr sz="1400"/>
          </a:p>
          <a:p>
            <a:pPr indent="0" lvl="0" marL="0" rtl="0" algn="l">
              <a:spcBef>
                <a:spcPts val="1200"/>
              </a:spcBef>
              <a:spcAft>
                <a:spcPts val="0"/>
              </a:spcAft>
              <a:buNone/>
            </a:pPr>
            <a:r>
              <a:rPr lang="en" sz="1400"/>
              <a:t>    Restaurant can view the orders, update the order status</a:t>
            </a:r>
            <a:r>
              <a:rPr lang="en" sz="1400"/>
              <a:t>:</a:t>
            </a:r>
            <a:endParaRPr sz="1400"/>
          </a:p>
          <a:p>
            <a:pPr indent="0" lvl="0" marL="0" rtl="0" algn="l">
              <a:spcBef>
                <a:spcPts val="1200"/>
              </a:spcBef>
              <a:spcAft>
                <a:spcPts val="1200"/>
              </a:spcAft>
              <a:buNone/>
            </a:pPr>
            <a:r>
              <a:t/>
            </a:r>
            <a:endParaRPr sz="1300"/>
          </a:p>
        </p:txBody>
      </p:sp>
      <p:pic>
        <p:nvPicPr>
          <p:cNvPr id="70" name="Google Shape;70;p15"/>
          <p:cNvPicPr preferRelativeResize="0"/>
          <p:nvPr/>
        </p:nvPicPr>
        <p:blipFill>
          <a:blip r:embed="rId3">
            <a:alphaModFix/>
          </a:blip>
          <a:stretch>
            <a:fillRect/>
          </a:stretch>
        </p:blipFill>
        <p:spPr>
          <a:xfrm>
            <a:off x="7800150" y="3569650"/>
            <a:ext cx="1343850" cy="1573850"/>
          </a:xfrm>
          <a:prstGeom prst="rect">
            <a:avLst/>
          </a:prstGeom>
          <a:noFill/>
          <a:ln>
            <a:noFill/>
          </a:ln>
        </p:spPr>
      </p:pic>
      <p:pic>
        <p:nvPicPr>
          <p:cNvPr id="71" name="Google Shape;71;p15"/>
          <p:cNvPicPr preferRelativeResize="0"/>
          <p:nvPr/>
        </p:nvPicPr>
        <p:blipFill>
          <a:blip r:embed="rId4">
            <a:alphaModFix/>
          </a:blip>
          <a:stretch>
            <a:fillRect/>
          </a:stretch>
        </p:blipFill>
        <p:spPr>
          <a:xfrm>
            <a:off x="48250" y="4381251"/>
            <a:ext cx="762250" cy="762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6"/>
          <p:cNvPicPr preferRelativeResize="0"/>
          <p:nvPr/>
        </p:nvPicPr>
        <p:blipFill>
          <a:blip r:embed="rId3">
            <a:alphaModFix/>
          </a:blip>
          <a:stretch>
            <a:fillRect/>
          </a:stretch>
        </p:blipFill>
        <p:spPr>
          <a:xfrm>
            <a:off x="1523343" y="0"/>
            <a:ext cx="6351864"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202950" y="184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Modules </a:t>
            </a:r>
            <a:endParaRPr/>
          </a:p>
        </p:txBody>
      </p:sp>
      <p:sp>
        <p:nvSpPr>
          <p:cNvPr id="82" name="Google Shape;82;p17"/>
          <p:cNvSpPr txBox="1"/>
          <p:nvPr>
            <p:ph idx="1" type="body"/>
          </p:nvPr>
        </p:nvSpPr>
        <p:spPr>
          <a:xfrm>
            <a:off x="0" y="756725"/>
            <a:ext cx="8471400" cy="4393200"/>
          </a:xfrm>
          <a:prstGeom prst="rect">
            <a:avLst/>
          </a:prstGeom>
        </p:spPr>
        <p:txBody>
          <a:bodyPr anchorCtr="0" anchor="t" bIns="91425" lIns="91425" spcFirstLastPara="1" rIns="91425" wrap="square" tIns="91425">
            <a:normAutofit fontScale="62500" lnSpcReduction="20000"/>
          </a:bodyPr>
          <a:lstStyle/>
          <a:p>
            <a:pPr indent="0" lvl="0" marL="1371600" rtl="0" algn="l">
              <a:spcBef>
                <a:spcPts val="0"/>
              </a:spcBef>
              <a:spcAft>
                <a:spcPts val="0"/>
              </a:spcAft>
              <a:buNone/>
            </a:pPr>
            <a:r>
              <a:t/>
            </a:r>
            <a:endParaRPr sz="2812"/>
          </a:p>
          <a:p>
            <a:pPr indent="-340235" lvl="0" marL="457200" rtl="0" algn="l">
              <a:spcBef>
                <a:spcPts val="1200"/>
              </a:spcBef>
              <a:spcAft>
                <a:spcPts val="0"/>
              </a:spcAft>
              <a:buSzPct val="100000"/>
              <a:buAutoNum type="arabicPeriod"/>
            </a:pPr>
            <a:r>
              <a:rPr lang="en" sz="2812"/>
              <a:t>Admin Dashboard-role(admin):</a:t>
            </a:r>
            <a:endParaRPr sz="2812"/>
          </a:p>
          <a:p>
            <a:pPr indent="-324360" lvl="0" marL="457200" rtl="0" algn="l">
              <a:spcBef>
                <a:spcPts val="0"/>
              </a:spcBef>
              <a:spcAft>
                <a:spcPts val="0"/>
              </a:spcAft>
              <a:buSzPct val="100000"/>
              <a:buChar char="●"/>
            </a:pPr>
            <a:r>
              <a:rPr lang="en" sz="2412"/>
              <a:t>       Use Case: Log In.      </a:t>
            </a:r>
            <a:endParaRPr sz="2412"/>
          </a:p>
          <a:p>
            <a:pPr indent="-324360" lvl="0" marL="457200" rtl="0" algn="l">
              <a:spcBef>
                <a:spcPts val="0"/>
              </a:spcBef>
              <a:spcAft>
                <a:spcPts val="0"/>
              </a:spcAft>
              <a:buSzPct val="100000"/>
              <a:buChar char="●"/>
            </a:pPr>
            <a:r>
              <a:rPr lang="en" sz="2412"/>
              <a:t>       Use Case: Add / Remove Restaurant, discount, manager      </a:t>
            </a:r>
            <a:endParaRPr sz="2412"/>
          </a:p>
          <a:p>
            <a:pPr indent="-324360" lvl="0" marL="457200" rtl="0" algn="l">
              <a:spcBef>
                <a:spcPts val="0"/>
              </a:spcBef>
              <a:spcAft>
                <a:spcPts val="0"/>
              </a:spcAft>
              <a:buSzPct val="100000"/>
              <a:buChar char="●"/>
            </a:pPr>
            <a:r>
              <a:rPr lang="en" sz="2412"/>
              <a:t>       Use Case: view customers, restaurant, discounts ,managers</a:t>
            </a:r>
            <a:endParaRPr sz="2412"/>
          </a:p>
          <a:p>
            <a:pPr indent="0" lvl="0" marL="0" rtl="0" algn="l">
              <a:spcBef>
                <a:spcPts val="1200"/>
              </a:spcBef>
              <a:spcAft>
                <a:spcPts val="0"/>
              </a:spcAft>
              <a:buNone/>
            </a:pPr>
            <a:r>
              <a:t/>
            </a:r>
            <a:endParaRPr sz="2812"/>
          </a:p>
          <a:p>
            <a:pPr indent="0" lvl="0" marL="0" rtl="0" algn="l">
              <a:spcBef>
                <a:spcPts val="1200"/>
              </a:spcBef>
              <a:spcAft>
                <a:spcPts val="0"/>
              </a:spcAft>
              <a:buNone/>
            </a:pPr>
            <a:r>
              <a:rPr lang="en" sz="2812"/>
              <a:t>  2.   Manager Dashboard-role(manager):</a:t>
            </a:r>
            <a:endParaRPr sz="2812"/>
          </a:p>
          <a:p>
            <a:pPr indent="-324360" lvl="0" marL="457200" rtl="0" algn="l">
              <a:spcBef>
                <a:spcPts val="1200"/>
              </a:spcBef>
              <a:spcAft>
                <a:spcPts val="0"/>
              </a:spcAft>
              <a:buSzPct val="100000"/>
              <a:buChar char="●"/>
            </a:pPr>
            <a:r>
              <a:rPr lang="en" sz="2412"/>
              <a:t>      </a:t>
            </a:r>
            <a:r>
              <a:rPr lang="en" sz="2412"/>
              <a:t>Use Case: Log In. </a:t>
            </a:r>
            <a:endParaRPr sz="2412"/>
          </a:p>
          <a:p>
            <a:pPr indent="-324360" lvl="0" marL="457200" rtl="0" algn="l">
              <a:spcBef>
                <a:spcPts val="0"/>
              </a:spcBef>
              <a:spcAft>
                <a:spcPts val="0"/>
              </a:spcAft>
              <a:buSzPct val="100000"/>
              <a:buChar char="●"/>
            </a:pPr>
            <a:r>
              <a:rPr lang="en" sz="2412"/>
              <a:t>      Use Case: Add / Remove menu items, menu category.</a:t>
            </a:r>
            <a:endParaRPr sz="2412"/>
          </a:p>
          <a:p>
            <a:pPr indent="-324360" lvl="0" marL="457200" rtl="0" algn="l">
              <a:spcBef>
                <a:spcPts val="0"/>
              </a:spcBef>
              <a:spcAft>
                <a:spcPts val="0"/>
              </a:spcAft>
              <a:buSzPct val="100000"/>
              <a:buChar char="●"/>
            </a:pPr>
            <a:r>
              <a:rPr lang="en" sz="2412"/>
              <a:t>      Use Case: view all orders, menu items, menu categories</a:t>
            </a:r>
            <a:endParaRPr sz="2412"/>
          </a:p>
          <a:p>
            <a:pPr indent="-324360" lvl="0" marL="457200" rtl="0" algn="l">
              <a:spcBef>
                <a:spcPts val="0"/>
              </a:spcBef>
              <a:spcAft>
                <a:spcPts val="0"/>
              </a:spcAft>
              <a:buSzPct val="100000"/>
              <a:buChar char="●"/>
            </a:pPr>
            <a:r>
              <a:rPr lang="en" sz="2412"/>
              <a:t>      Use Case: update order status</a:t>
            </a:r>
            <a:endParaRPr sz="2412"/>
          </a:p>
          <a:p>
            <a:pPr indent="0" lvl="0" marL="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rPr lang="en"/>
              <a:t>  </a:t>
            </a:r>
            <a:endParaRPr/>
          </a:p>
        </p:txBody>
      </p:sp>
      <p:pic>
        <p:nvPicPr>
          <p:cNvPr id="83" name="Google Shape;83;p17"/>
          <p:cNvPicPr preferRelativeResize="0"/>
          <p:nvPr/>
        </p:nvPicPr>
        <p:blipFill>
          <a:blip r:embed="rId3">
            <a:alphaModFix/>
          </a:blip>
          <a:stretch>
            <a:fillRect/>
          </a:stretch>
        </p:blipFill>
        <p:spPr>
          <a:xfrm>
            <a:off x="6164725" y="1626000"/>
            <a:ext cx="2979277" cy="3517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idx="1" type="body"/>
          </p:nvPr>
        </p:nvSpPr>
        <p:spPr>
          <a:xfrm>
            <a:off x="311700" y="297950"/>
            <a:ext cx="8520600" cy="4610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a:t>
            </a:r>
            <a:r>
              <a:rPr lang="en"/>
              <a:t>Customer Dashboard-role(customer):</a:t>
            </a:r>
            <a:endParaRPr/>
          </a:p>
          <a:p>
            <a:pPr indent="-342900" lvl="0" marL="457200" rtl="0" algn="l">
              <a:spcBef>
                <a:spcPts val="1200"/>
              </a:spcBef>
              <a:spcAft>
                <a:spcPts val="0"/>
              </a:spcAft>
              <a:buSzPts val="1800"/>
              <a:buChar char="●"/>
            </a:pPr>
            <a:r>
              <a:rPr lang="en"/>
              <a:t>Use Case: User Registration and login. </a:t>
            </a:r>
            <a:endParaRPr/>
          </a:p>
          <a:p>
            <a:pPr indent="-342900" lvl="0" marL="457200" rtl="0" algn="l">
              <a:spcBef>
                <a:spcPts val="0"/>
              </a:spcBef>
              <a:spcAft>
                <a:spcPts val="0"/>
              </a:spcAft>
              <a:buSzPts val="1800"/>
              <a:buChar char="●"/>
            </a:pPr>
            <a:r>
              <a:rPr lang="en"/>
              <a:t>Use Case: Restaurant browsing and menu Browsing. </a:t>
            </a:r>
            <a:endParaRPr/>
          </a:p>
          <a:p>
            <a:pPr indent="-342900" lvl="0" marL="457200" rtl="0" algn="l">
              <a:spcBef>
                <a:spcPts val="0"/>
              </a:spcBef>
              <a:spcAft>
                <a:spcPts val="0"/>
              </a:spcAft>
              <a:buSzPts val="1800"/>
              <a:buChar char="●"/>
            </a:pPr>
            <a:r>
              <a:rPr lang="en"/>
              <a:t>Use Case: Cart Management. </a:t>
            </a:r>
            <a:endParaRPr/>
          </a:p>
          <a:p>
            <a:pPr indent="-342900" lvl="0" marL="457200" rtl="0" algn="l">
              <a:spcBef>
                <a:spcPts val="0"/>
              </a:spcBef>
              <a:spcAft>
                <a:spcPts val="0"/>
              </a:spcAft>
              <a:buSzPts val="1800"/>
              <a:buChar char="●"/>
            </a:pPr>
            <a:r>
              <a:rPr lang="en"/>
              <a:t>Use Case: Checkout and Payment.</a:t>
            </a:r>
            <a:endParaRPr/>
          </a:p>
          <a:p>
            <a:pPr indent="-342900" lvl="0" marL="457200" rtl="0" algn="l">
              <a:spcBef>
                <a:spcPts val="0"/>
              </a:spcBef>
              <a:spcAft>
                <a:spcPts val="0"/>
              </a:spcAft>
              <a:buSzPts val="1800"/>
              <a:buChar char="●"/>
            </a:pPr>
            <a:r>
              <a:rPr lang="en"/>
              <a:t>Use Case: View orders history.</a:t>
            </a:r>
            <a:endParaRPr/>
          </a:p>
        </p:txBody>
      </p:sp>
      <p:pic>
        <p:nvPicPr>
          <p:cNvPr id="89" name="Google Shape;89;p18"/>
          <p:cNvPicPr preferRelativeResize="0"/>
          <p:nvPr/>
        </p:nvPicPr>
        <p:blipFill>
          <a:blip r:embed="rId3">
            <a:alphaModFix/>
          </a:blip>
          <a:stretch>
            <a:fillRect/>
          </a:stretch>
        </p:blipFill>
        <p:spPr>
          <a:xfrm>
            <a:off x="4462250" y="2092625"/>
            <a:ext cx="4577423" cy="3050874"/>
          </a:xfrm>
          <a:prstGeom prst="rect">
            <a:avLst/>
          </a:prstGeom>
          <a:noFill/>
          <a:ln>
            <a:noFill/>
          </a:ln>
        </p:spPr>
      </p:pic>
      <p:pic>
        <p:nvPicPr>
          <p:cNvPr id="90" name="Google Shape;90;p18"/>
          <p:cNvPicPr preferRelativeResize="0"/>
          <p:nvPr/>
        </p:nvPicPr>
        <p:blipFill>
          <a:blip r:embed="rId4">
            <a:alphaModFix/>
          </a:blip>
          <a:stretch>
            <a:fillRect/>
          </a:stretch>
        </p:blipFill>
        <p:spPr>
          <a:xfrm>
            <a:off x="594775" y="2447250"/>
            <a:ext cx="2696250" cy="2696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Landing Page</a:t>
            </a:r>
            <a:endParaRPr/>
          </a:p>
        </p:txBody>
      </p:sp>
      <p:pic>
        <p:nvPicPr>
          <p:cNvPr id="96" name="Google Shape;96;p19"/>
          <p:cNvPicPr preferRelativeResize="0"/>
          <p:nvPr/>
        </p:nvPicPr>
        <p:blipFill>
          <a:blip r:embed="rId3">
            <a:alphaModFix/>
          </a:blip>
          <a:stretch>
            <a:fillRect/>
          </a:stretch>
        </p:blipFill>
        <p:spPr>
          <a:xfrm>
            <a:off x="418050" y="1209150"/>
            <a:ext cx="8307902" cy="4042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Login pages</a:t>
            </a:r>
            <a:endParaRPr/>
          </a:p>
        </p:txBody>
      </p:sp>
      <p:pic>
        <p:nvPicPr>
          <p:cNvPr id="102" name="Google Shape;102;p20"/>
          <p:cNvPicPr preferRelativeResize="0"/>
          <p:nvPr/>
        </p:nvPicPr>
        <p:blipFill>
          <a:blip r:embed="rId3">
            <a:alphaModFix/>
          </a:blip>
          <a:stretch>
            <a:fillRect/>
          </a:stretch>
        </p:blipFill>
        <p:spPr>
          <a:xfrm>
            <a:off x="152400" y="1170125"/>
            <a:ext cx="4308200" cy="3820976"/>
          </a:xfrm>
          <a:prstGeom prst="rect">
            <a:avLst/>
          </a:prstGeom>
          <a:noFill/>
          <a:ln>
            <a:noFill/>
          </a:ln>
        </p:spPr>
      </p:pic>
      <p:pic>
        <p:nvPicPr>
          <p:cNvPr id="103" name="Google Shape;103;p20"/>
          <p:cNvPicPr preferRelativeResize="0"/>
          <p:nvPr/>
        </p:nvPicPr>
        <p:blipFill>
          <a:blip r:embed="rId4">
            <a:alphaModFix/>
          </a:blip>
          <a:stretch>
            <a:fillRect/>
          </a:stretch>
        </p:blipFill>
        <p:spPr>
          <a:xfrm>
            <a:off x="4533791" y="1170125"/>
            <a:ext cx="4457810" cy="3820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Customer </a:t>
            </a:r>
            <a:r>
              <a:rPr lang="en"/>
              <a:t>registration</a:t>
            </a:r>
            <a:r>
              <a:rPr lang="en"/>
              <a:t> form</a:t>
            </a:r>
            <a:endParaRPr/>
          </a:p>
        </p:txBody>
      </p:sp>
      <p:pic>
        <p:nvPicPr>
          <p:cNvPr id="109" name="Google Shape;109;p21"/>
          <p:cNvPicPr preferRelativeResize="0"/>
          <p:nvPr/>
        </p:nvPicPr>
        <p:blipFill>
          <a:blip r:embed="rId3">
            <a:alphaModFix/>
          </a:blip>
          <a:stretch>
            <a:fillRect/>
          </a:stretch>
        </p:blipFill>
        <p:spPr>
          <a:xfrm>
            <a:off x="2283775" y="1235375"/>
            <a:ext cx="4460424" cy="39081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